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70" r:id="rId7"/>
    <p:sldId id="272" r:id="rId8"/>
    <p:sldId id="261" r:id="rId9"/>
    <p:sldId id="262" r:id="rId10"/>
    <p:sldId id="263" r:id="rId11"/>
    <p:sldId id="266" r:id="rId12"/>
    <p:sldId id="273" r:id="rId13"/>
    <p:sldId id="274" r:id="rId14"/>
    <p:sldId id="275" r:id="rId15"/>
    <p:sldId id="276" r:id="rId16"/>
    <p:sldId id="269" r:id="rId17"/>
    <p:sldId id="277" r:id="rId18"/>
    <p:sldId id="278" r:id="rId19"/>
    <p:sldId id="264" r:id="rId20"/>
    <p:sldId id="27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3241" autoAdjust="0"/>
  </p:normalViewPr>
  <p:slideViewPr>
    <p:cSldViewPr>
      <p:cViewPr>
        <p:scale>
          <a:sx n="72" d="100"/>
          <a:sy n="72" d="100"/>
        </p:scale>
        <p:origin x="-138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21, 2016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99"/>
            <a:ext cx="3524693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475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 Walk in Their Shoes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b="1" spc="300" dirty="0" smtClean="0">
                <a:latin typeface="+mj-lt"/>
              </a:rPr>
              <a:t>One Size Does Not Fit All</a:t>
            </a:r>
          </a:p>
          <a:p>
            <a:endParaRPr lang="en-US" i="1" dirty="0"/>
          </a:p>
          <a:p>
            <a:r>
              <a:rPr lang="en-US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Deborah R. Barnett, Ph.D.</a:t>
            </a:r>
          </a:p>
          <a:p>
            <a:r>
              <a:rPr lang="en-US" sz="1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Southern Illinois University Carbondale</a:t>
            </a:r>
            <a:endParaRPr lang="en-US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Early Successes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/>
          </a:bodyPr>
          <a:lstStyle/>
          <a:p>
            <a:r>
              <a:rPr lang="en-US" dirty="0" smtClean="0"/>
              <a:t>Academic Integration</a:t>
            </a:r>
          </a:p>
          <a:p>
            <a:pPr lvl="1"/>
            <a:r>
              <a:rPr lang="en-US" dirty="0" smtClean="0"/>
              <a:t>Can I do it?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sp>
        <p:nvSpPr>
          <p:cNvPr id="4" name="Double Brace 3"/>
          <p:cNvSpPr/>
          <p:nvPr/>
        </p:nvSpPr>
        <p:spPr>
          <a:xfrm>
            <a:off x="3657600" y="2743200"/>
            <a:ext cx="4512931" cy="2819400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28956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r>
              <a:rPr lang="en-US" i="1" dirty="0" smtClean="0"/>
              <a:t>“I did very well right in the beginning and that motivated me, that made me feel like, yeah I can do this!  Even though I’m older coming back, I can still, I can hang with these guys, I can still do this.” </a:t>
            </a:r>
          </a:p>
          <a:p>
            <a:endParaRPr lang="en-US" i="1" dirty="0"/>
          </a:p>
          <a:p>
            <a:r>
              <a:rPr lang="en-US" i="1" dirty="0" smtClean="0"/>
              <a:t>		                  ~Bob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11583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	Acceptance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/>
          </a:bodyPr>
          <a:lstStyle/>
          <a:p>
            <a:r>
              <a:rPr lang="en-US" dirty="0" smtClean="0"/>
              <a:t>Social Integration</a:t>
            </a:r>
          </a:p>
          <a:p>
            <a:pPr lvl="1"/>
            <a:r>
              <a:rPr lang="en-US" dirty="0" smtClean="0"/>
              <a:t>Feeling different</a:t>
            </a:r>
          </a:p>
          <a:p>
            <a:pPr lvl="1"/>
            <a:r>
              <a:rPr lang="en-US" dirty="0" smtClean="0"/>
              <a:t>In class, I’m just a student</a:t>
            </a:r>
          </a:p>
          <a:p>
            <a:pPr lvl="1"/>
            <a:r>
              <a:rPr lang="en-US" dirty="0" smtClean="0"/>
              <a:t>Everybody needs somebody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sp>
        <p:nvSpPr>
          <p:cNvPr id="4" name="Double Brace 3"/>
          <p:cNvSpPr/>
          <p:nvPr/>
        </p:nvSpPr>
        <p:spPr>
          <a:xfrm>
            <a:off x="685800" y="4379040"/>
            <a:ext cx="7484731" cy="1700660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4049035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r>
              <a:rPr lang="en-US" i="1" dirty="0" smtClean="0"/>
              <a:t>“I don’t know if I feel fully accepted in the classroom because I don’t know if I go there to BE accepted, I go there to learn.  But, then I don’t feel completely isolated either.                                             ~Lauren</a:t>
            </a:r>
          </a:p>
          <a:p>
            <a:endParaRPr lang="en-US" i="1" dirty="0"/>
          </a:p>
          <a:p>
            <a:r>
              <a:rPr lang="en-US" i="1" dirty="0" smtClean="0"/>
              <a:t>“I wasn’t going to blend, but to do that as much as possible and to BE a student, just be a student” was the goal Jane set for herself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92" r="2244"/>
          <a:stretch/>
        </p:blipFill>
        <p:spPr>
          <a:xfrm>
            <a:off x="5824436" y="1980540"/>
            <a:ext cx="3319564" cy="21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31" y="2133600"/>
            <a:ext cx="2992047" cy="2244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Belonging is Academic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865"/>
            <a:ext cx="8229600" cy="4098500"/>
          </a:xfrm>
        </p:spPr>
        <p:txBody>
          <a:bodyPr>
            <a:normAutofit/>
          </a:bodyPr>
          <a:lstStyle/>
          <a:p>
            <a:r>
              <a:rPr lang="en-US" dirty="0" smtClean="0"/>
              <a:t>Academic-Focused Socialization</a:t>
            </a:r>
          </a:p>
          <a:p>
            <a:pPr lvl="1"/>
            <a:r>
              <a:rPr lang="en-US" sz="2400" dirty="0" smtClean="0"/>
              <a:t>Classroom is primary site of social integration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sp>
        <p:nvSpPr>
          <p:cNvPr id="4" name="Double Brace 3"/>
          <p:cNvSpPr/>
          <p:nvPr/>
        </p:nvSpPr>
        <p:spPr>
          <a:xfrm>
            <a:off x="457200" y="3089965"/>
            <a:ext cx="5334000" cy="2819400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9046" y="3089965"/>
            <a:ext cx="44103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feel so out of place, but as far as like the educational-wise, I feel a part of the classroom.  I’ve made plenty of friends with professors and students and I feel like I’m part of [the institution].”                 ~Steve</a:t>
            </a:r>
          </a:p>
          <a:p>
            <a:endParaRPr lang="en-US" i="1" dirty="0"/>
          </a:p>
          <a:p>
            <a:r>
              <a:rPr lang="en-US" i="1" dirty="0" smtClean="0"/>
              <a:t>Lauren, Grammy, Faith, and Bob developed friendships with classmates through assignments, going to the computer lab, or talking about career goals.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858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Developing Student Identity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8014">
            <a:off x="2070667" y="1147300"/>
            <a:ext cx="3376168" cy="4831657"/>
          </a:xfrm>
          <a:prstGeom prst="rect">
            <a:avLst/>
          </a:prstGeom>
        </p:spPr>
      </p:pic>
      <p:sp>
        <p:nvSpPr>
          <p:cNvPr id="4" name="Double Brace 3"/>
          <p:cNvSpPr/>
          <p:nvPr/>
        </p:nvSpPr>
        <p:spPr>
          <a:xfrm>
            <a:off x="2713664" y="3165038"/>
            <a:ext cx="5973135" cy="2702362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09431" y="3223557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Integration is “not exactly a feeling, it’s a KNOWING situation” of being committed to an academic direction.           ~Steve</a:t>
            </a:r>
          </a:p>
          <a:p>
            <a:endParaRPr lang="en-US" i="1" dirty="0"/>
          </a:p>
          <a:p>
            <a:r>
              <a:rPr lang="en-US" i="1" dirty="0" err="1" smtClean="0"/>
              <a:t>Arthmis</a:t>
            </a:r>
            <a:r>
              <a:rPr lang="en-US" i="1" dirty="0" smtClean="0"/>
              <a:t> shared that, when she enrolled in college  just out of high school, she was missing PURPOSE.    As a returning adult, she felt integrated when she discovered her academic goal and purpose.  Faculty and staff were important in that discovery.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/>
          </a:bodyPr>
          <a:lstStyle/>
          <a:p>
            <a:r>
              <a:rPr lang="en-US" dirty="0" smtClean="0"/>
              <a:t>Integration described as the point in which academic purpose was clear.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Persistence Factor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/>
          </a:bodyPr>
          <a:lstStyle/>
          <a:p>
            <a:r>
              <a:rPr lang="en-US" dirty="0" smtClean="0"/>
              <a:t>Definitely finishing!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1" y="4038601"/>
            <a:ext cx="3759199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sp>
        <p:nvSpPr>
          <p:cNvPr id="4" name="Double Brace 3"/>
          <p:cNvSpPr/>
          <p:nvPr/>
        </p:nvSpPr>
        <p:spPr>
          <a:xfrm>
            <a:off x="533401" y="2667000"/>
            <a:ext cx="5105400" cy="3200400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1" y="2836039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“I’m here for my degree…and I’m here to do well!”     ~Jane</a:t>
            </a:r>
          </a:p>
          <a:p>
            <a:endParaRPr lang="en-US" i="1" dirty="0"/>
          </a:p>
          <a:p>
            <a:r>
              <a:rPr lang="en-US" i="1" dirty="0" smtClean="0"/>
              <a:t>“There may be a day ‘why am I doing this?’, but we all have days like that and we just continue on.”     ~George</a:t>
            </a:r>
          </a:p>
          <a:p>
            <a:endParaRPr lang="en-US" i="1" dirty="0"/>
          </a:p>
          <a:p>
            <a:r>
              <a:rPr lang="en-US" i="1" dirty="0" smtClean="0"/>
              <a:t>“I’m here for a purpose, and I can’t allow anyone to take that from me!”  ~</a:t>
            </a:r>
            <a:r>
              <a:rPr lang="en-US" i="1" dirty="0" err="1" smtClean="0"/>
              <a:t>Arthmis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297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Persistence Factor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Single greatest predictor of persistence…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776" y="2636228"/>
            <a:ext cx="8229600" cy="1249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INITIAL COMMITMENT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TO THE EDUCATIONAL GOAL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04900" y="4419600"/>
            <a:ext cx="6934200" cy="12173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Seemed to transcend any influence that race, gender, parent’s educational attainment, dependent status, marital status, employment status, or previous GPA might have on predicting nontraditional student persistence.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Implications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Nontraditional students tend to have a </a:t>
            </a:r>
            <a:r>
              <a:rPr lang="en-US" sz="2400" b="1" dirty="0" smtClean="0"/>
              <a:t>high commitment to degree completion</a:t>
            </a:r>
            <a:r>
              <a:rPr lang="en-US" sz="2400" dirty="0" smtClean="0"/>
              <a:t> and, therefore, persistence. </a:t>
            </a:r>
          </a:p>
          <a:p>
            <a:r>
              <a:rPr lang="en-US" sz="2400" dirty="0" smtClean="0"/>
              <a:t>For many, bachelor’s </a:t>
            </a:r>
            <a:r>
              <a:rPr lang="en-US" sz="2400" dirty="0"/>
              <a:t>d</a:t>
            </a:r>
            <a:r>
              <a:rPr lang="en-US" sz="2400" dirty="0" smtClean="0"/>
              <a:t>egree is just the beginning  (</a:t>
            </a:r>
            <a:r>
              <a:rPr lang="en-US" sz="2400" b="1" dirty="0" smtClean="0"/>
              <a:t>implications for graduate schools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Academic integration (</a:t>
            </a:r>
            <a:r>
              <a:rPr lang="en-US" sz="2400" b="1" dirty="0" smtClean="0"/>
              <a:t>active learning </a:t>
            </a:r>
            <a:r>
              <a:rPr lang="en-US" sz="2400" dirty="0" smtClean="0"/>
              <a:t>strategies) seems to </a:t>
            </a:r>
            <a:r>
              <a:rPr lang="en-US" sz="2400" b="1" dirty="0" smtClean="0"/>
              <a:t>influence satisfaction</a:t>
            </a:r>
            <a:r>
              <a:rPr lang="en-US" sz="2400" dirty="0" smtClean="0"/>
              <a:t>, but not persistence.</a:t>
            </a:r>
          </a:p>
          <a:p>
            <a:r>
              <a:rPr lang="en-US" sz="2400" b="1" dirty="0" smtClean="0"/>
              <a:t>Social integration </a:t>
            </a:r>
            <a:r>
              <a:rPr lang="en-US" sz="2400" dirty="0" smtClean="0"/>
              <a:t>or belonging is important, but tends to be </a:t>
            </a:r>
            <a:r>
              <a:rPr lang="en-US" sz="2400" b="1" dirty="0" smtClean="0"/>
              <a:t>academically-focused</a:t>
            </a:r>
            <a:r>
              <a:rPr lang="en-US" sz="2400" dirty="0" smtClean="0"/>
              <a:t> not purely social.</a:t>
            </a:r>
          </a:p>
          <a:p>
            <a:r>
              <a:rPr lang="en-US" sz="2400" b="1" dirty="0" smtClean="0"/>
              <a:t>Integration</a:t>
            </a:r>
            <a:r>
              <a:rPr lang="en-US" sz="2400" dirty="0" smtClean="0"/>
              <a:t> occurred in the classroom, but seemed to relate more to </a:t>
            </a:r>
            <a:r>
              <a:rPr lang="en-US" sz="2400" b="1" dirty="0" smtClean="0"/>
              <a:t>student identity development</a:t>
            </a:r>
            <a:r>
              <a:rPr lang="en-US" sz="2400" dirty="0" smtClean="0"/>
              <a:t>.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27146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Recommendations for Practice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78" y="1783265"/>
            <a:ext cx="8229600" cy="4098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Prioritize pre-entry/early transition assistance</a:t>
            </a:r>
          </a:p>
          <a:p>
            <a:pPr lvl="1"/>
            <a:r>
              <a:rPr lang="en-US" sz="2000" dirty="0" smtClean="0"/>
              <a:t>Clarify or strengthen educational goal commitment</a:t>
            </a:r>
          </a:p>
          <a:p>
            <a:pPr lvl="1"/>
            <a:r>
              <a:rPr lang="en-US" sz="2000" dirty="0" smtClean="0"/>
              <a:t>Develop strong understanding of academic purpose and student identity</a:t>
            </a:r>
          </a:p>
          <a:p>
            <a:pPr lvl="1"/>
            <a:r>
              <a:rPr lang="en-US" sz="2000" dirty="0" smtClean="0"/>
              <a:t>Minimize barriers related to institutional processes, resource identification, and financial aid concerns</a:t>
            </a:r>
          </a:p>
          <a:p>
            <a:pPr lvl="1"/>
            <a:r>
              <a:rPr lang="en-US" sz="2000" dirty="0"/>
              <a:t>Provide pre-entry student counseling that emphasizes importance of a support </a:t>
            </a:r>
            <a:r>
              <a:rPr lang="en-US" sz="2000" dirty="0" smtClean="0"/>
              <a:t>system (</a:t>
            </a:r>
            <a:r>
              <a:rPr lang="en-US" sz="2000" i="1" dirty="0" smtClean="0"/>
              <a:t>everybody needs somebody)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Ongoing support</a:t>
            </a:r>
          </a:p>
          <a:p>
            <a:pPr lvl="1"/>
            <a:r>
              <a:rPr lang="en-US" sz="2000" dirty="0" smtClean="0"/>
              <a:t>Focus on the goal!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84741"/>
            <a:ext cx="1828800" cy="15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Questions and Discussion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98361"/>
            <a:ext cx="4639495" cy="46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	References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71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sz="2000" dirty="0" smtClean="0"/>
              <a:t>Hussar, W. J., &amp; Bailey, T. M. (2013). </a:t>
            </a:r>
            <a:r>
              <a:rPr lang="en-US" sz="2000" i="1" dirty="0" smtClean="0"/>
              <a:t>Projections of education statistics to 2021</a:t>
            </a:r>
            <a:r>
              <a:rPr lang="en-US" sz="2000" dirty="0" smtClean="0"/>
              <a:t> (NCES 2013-008). Washington, DC: U.S. Department of Education, National Center for Education Statistics.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Hagelskamp</a:t>
            </a:r>
            <a:r>
              <a:rPr lang="en-US" sz="2000" dirty="0" smtClean="0"/>
              <a:t>, C., </a:t>
            </a:r>
            <a:r>
              <a:rPr lang="en-US" sz="2000" dirty="0" err="1" smtClean="0"/>
              <a:t>Schleifer</a:t>
            </a:r>
            <a:r>
              <a:rPr lang="en-US" sz="2000" dirty="0" smtClean="0"/>
              <a:t>, D., &amp; </a:t>
            </a:r>
            <a:r>
              <a:rPr lang="en-US" sz="2000" dirty="0" err="1" smtClean="0"/>
              <a:t>DiStasi</a:t>
            </a:r>
            <a:r>
              <a:rPr lang="en-US" sz="2000" dirty="0" smtClean="0"/>
              <a:t>, C. (2013, November). </a:t>
            </a:r>
            <a:r>
              <a:rPr lang="en-US" sz="2000" i="1" dirty="0" smtClean="0"/>
              <a:t>Is college worth it for me? How adults without degrees think about going (back) to school. </a:t>
            </a:r>
            <a:r>
              <a:rPr lang="en-US" sz="2000" dirty="0" smtClean="0"/>
              <a:t>New York, NY: Public Agenda.  Retrieved from http://www.publicagenda.org/files/IscollegeWorthItForMe_PublicAgenda_2013.pdf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Flint, T. A. (2005). </a:t>
            </a:r>
            <a:r>
              <a:rPr lang="en-US" sz="2000" i="1" dirty="0" smtClean="0"/>
              <a:t>How well are we serving our adult learners? Investigating the impact of institutions on success &amp; retention. </a:t>
            </a:r>
            <a:r>
              <a:rPr lang="en-US" sz="2000" dirty="0" smtClean="0"/>
              <a:t>Chicago, IL: Council for Adult and Experiential Learning.  Retrieved from http://www.inpathways.net/reenrollment_study.pdf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National Center for Education Statistics. (1996). </a:t>
            </a:r>
            <a:r>
              <a:rPr lang="en-US" sz="2000" i="1" dirty="0" smtClean="0"/>
              <a:t>Nontraditional undergraduates: Trends in enrollment from 1986 to 1992 and persistence and attainment among 1989-90 beginning postsecondary students. </a:t>
            </a:r>
            <a:r>
              <a:rPr lang="en-US" sz="2000" dirty="0" smtClean="0"/>
              <a:t>U.S. Department of Education. NCES 97-578. Retrieved from http://nces.ed.gov/pubx/we/97578.asp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Tinto, V. (1997, November/December). Classrooms as communities: Exploring the educational character of student persistence. </a:t>
            </a:r>
            <a:r>
              <a:rPr lang="en-US" sz="2000" i="1" dirty="0" smtClean="0"/>
              <a:t>The Journal of Higher Education, 68</a:t>
            </a:r>
            <a:r>
              <a:rPr lang="en-US" sz="2000" dirty="0" smtClean="0"/>
              <a:t>(6), 599-623).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Tinto, V. (2012). </a:t>
            </a:r>
            <a:r>
              <a:rPr lang="en-US" sz="2000" i="1" dirty="0" smtClean="0"/>
              <a:t>Completing college: Rethinking institutional action. </a:t>
            </a:r>
            <a:r>
              <a:rPr lang="en-US" sz="2000" dirty="0" smtClean="0"/>
              <a:t>Chicago, IL: The University of Chicago Press.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NOTE:  </a:t>
            </a:r>
            <a:r>
              <a:rPr lang="en-US" sz="2000" dirty="0" smtClean="0"/>
              <a:t>The presentation’s findings including focus group demographics, student interview statements, etc. can be found in the complete study.  Barnett, D. R. (2014). Academic and Social Integration of Nontraditional Students: The Role of Active Learning Strategies and Sense of Belonging in Integration </a:t>
            </a:r>
            <a:r>
              <a:rPr lang="en-US" sz="2000" dirty="0"/>
              <a:t>and Persistence. http://opensiuc.lib.siu.edu/dissertations/936/</a:t>
            </a:r>
            <a:endParaRPr lang="en-US" sz="20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20148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524000"/>
            <a:ext cx="4803648" cy="44958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1400" b="1" dirty="0" smtClean="0">
                <a:latin typeface="Arial Narrow" panose="020B0606020202030204" pitchFamily="34" charset="0"/>
              </a:rPr>
              <a:t>Education</a:t>
            </a:r>
            <a:r>
              <a:rPr lang="en-US" sz="1200" b="1" dirty="0">
                <a:latin typeface="Arial Narrow" panose="020B0606020202030204" pitchFamily="34" charset="0"/>
              </a:rPr>
              <a:t/>
            </a:r>
            <a:br>
              <a:rPr lang="en-US" sz="1200" b="1" dirty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B.S. Business Administration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M.S. Education: Workforce Education and Development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Ph.D. Education: Workforce Education and Development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400" b="1" dirty="0" smtClean="0">
                <a:latin typeface="Arial Narrow" panose="020B0606020202030204" pitchFamily="34" charset="0"/>
              </a:rPr>
              <a:t>Professional Experiences</a:t>
            </a:r>
            <a:r>
              <a:rPr lang="en-US" sz="1200" b="1" dirty="0">
                <a:latin typeface="Arial Narrow" panose="020B0606020202030204" pitchFamily="34" charset="0"/>
              </a:rPr>
              <a:t/>
            </a:r>
            <a:br>
              <a:rPr lang="en-US" sz="1200" b="1" dirty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Assistant Dean of Students: Adult, Veteran, and Family Services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>
                <a:latin typeface="Arial Narrow" panose="020B0606020202030204" pitchFamily="34" charset="0"/>
              </a:rPr>
              <a:t>Provost Assessment </a:t>
            </a:r>
            <a:r>
              <a:rPr lang="en-US" sz="1200" dirty="0" smtClean="0">
                <a:latin typeface="Arial Narrow" panose="020B0606020202030204" pitchFamily="34" charset="0"/>
              </a:rPr>
              <a:t>Fellow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Coordinator, Non-Traditional Student Services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Trainer: John A. Logan College Center for Business and Industry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Business Owner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400" b="1" dirty="0" smtClean="0">
                <a:latin typeface="Arial Narrow" panose="020B0606020202030204" pitchFamily="34" charset="0"/>
              </a:rPr>
              <a:t>Publications</a:t>
            </a:r>
            <a:r>
              <a:rPr lang="en-US" sz="1200" b="1" dirty="0">
                <a:latin typeface="Arial Narrow" panose="020B0606020202030204" pitchFamily="34" charset="0"/>
              </a:rPr>
              <a:t/>
            </a:r>
            <a:br>
              <a:rPr lang="en-US" sz="1200" b="1" dirty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Telling a Compelling Story with DATA: Assessment of Adult Learner Programs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Academic and Social Integration of Nontraditional Students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Devalued, Misunderstood, and Marginalized: Adult Student Experiences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Cutting Edge Technology in the Learning Environment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The Adult Learner Focused Institution: A Review of Midwestern Institutions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Partnering Industry and Education for Curricular Enhancement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>Adult Education: Motivation and Recruitment of Working Adults in the Pursuit of Higher Ed</a:t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latin typeface="Arial Narrow" panose="020B0606020202030204" pitchFamily="34" charset="0"/>
              </a:rPr>
            </a:br>
            <a:r>
              <a:rPr lang="en-US" sz="1400" b="1" dirty="0" smtClean="0">
                <a:latin typeface="Arial Narrow" panose="020B0606020202030204" pitchFamily="34" charset="0"/>
              </a:rPr>
              <a:t>Post-Traditional </a:t>
            </a:r>
            <a:r>
              <a:rPr lang="en-US" sz="1400" b="1" dirty="0">
                <a:latin typeface="Arial Narrow" panose="020B0606020202030204" pitchFamily="34" charset="0"/>
              </a:rPr>
              <a:t>Student </a:t>
            </a:r>
            <a:r>
              <a:rPr lang="en-US" sz="1200" b="1" dirty="0">
                <a:latin typeface="Arial Narrow" panose="020B0606020202030204" pitchFamily="34" charset="0"/>
              </a:rPr>
              <a:t/>
            </a:r>
            <a:br>
              <a:rPr lang="en-US" sz="1200" b="1" dirty="0">
                <a:latin typeface="Arial Narrow" panose="020B0606020202030204" pitchFamily="34" charset="0"/>
              </a:rPr>
            </a:br>
            <a:r>
              <a:rPr lang="en-US" sz="1200" dirty="0">
                <a:latin typeface="Arial Narrow" panose="020B0606020202030204" pitchFamily="34" charset="0"/>
              </a:rPr>
              <a:t>Returned to college in mid-30s to complete bachelor’s degree.</a:t>
            </a:r>
            <a:br>
              <a:rPr lang="en-US" sz="1200" dirty="0">
                <a:latin typeface="Arial Narrow" panose="020B060602020203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</a:rPr>
              <a:t/>
            </a:r>
            <a:br>
              <a:rPr lang="en-US" sz="1200" dirty="0" smtClean="0">
                <a:latin typeface="Arial Narrow" panose="020B0606020202030204" pitchFamily="34" charset="0"/>
              </a:rPr>
            </a:b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3505200" cy="838200"/>
          </a:xfrm>
        </p:spPr>
        <p:txBody>
          <a:bodyPr>
            <a:normAutofit fontScale="85000" lnSpcReduction="20000"/>
          </a:bodyPr>
          <a:lstStyle/>
          <a:p>
            <a:endParaRPr lang="en-US" i="1" dirty="0">
              <a:latin typeface="Rockwell" panose="02060603020205020403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Deborah R. Barnett, Ph.D.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Southern Illinois University Carbondale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  <a:ea typeface="Batang" panose="02030600000101010101" pitchFamily="18" charset="-127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12115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AGENDA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Overview of Study</a:t>
            </a:r>
          </a:p>
          <a:p>
            <a:r>
              <a:rPr lang="en-US" sz="2800" dirty="0" smtClean="0"/>
              <a:t>Introduction of 10 Adult Learners</a:t>
            </a:r>
          </a:p>
          <a:p>
            <a:r>
              <a:rPr lang="en-US" sz="2800" dirty="0" smtClean="0"/>
              <a:t>Review of Themes</a:t>
            </a:r>
          </a:p>
          <a:p>
            <a:r>
              <a:rPr lang="en-US" sz="2800" dirty="0" smtClean="0"/>
              <a:t>Transitions, Early Successes, Acceptance, Developing Student Identity</a:t>
            </a:r>
          </a:p>
          <a:p>
            <a:r>
              <a:rPr lang="en-US" sz="2800" dirty="0" smtClean="0"/>
              <a:t>Single Common Denominator of Student Persistence</a:t>
            </a:r>
          </a:p>
          <a:p>
            <a:r>
              <a:rPr lang="en-US" sz="2800" dirty="0" smtClean="0"/>
              <a:t>Implications and Discussion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Background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2010-2021 Projections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 lvl="1"/>
            <a:r>
              <a:rPr lang="en-US" sz="2000" dirty="0" smtClean="0"/>
              <a:t>Students age 25-34 (20% increase)</a:t>
            </a:r>
          </a:p>
          <a:p>
            <a:pPr lvl="1"/>
            <a:r>
              <a:rPr lang="en-US" sz="2000" dirty="0" smtClean="0"/>
              <a:t>Students age 35+ (25% increase)</a:t>
            </a:r>
          </a:p>
          <a:p>
            <a:pPr lvl="1"/>
            <a:r>
              <a:rPr lang="en-US" sz="2000" dirty="0" smtClean="0"/>
              <a:t>Traditional student population (10%)</a:t>
            </a:r>
          </a:p>
          <a:p>
            <a:r>
              <a:rPr lang="en-US" sz="2400" dirty="0" smtClean="0"/>
              <a:t>Non-degree holding Americans (18-55)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23% seek to further education within 2 years</a:t>
            </a:r>
          </a:p>
          <a:p>
            <a:r>
              <a:rPr lang="en-US" sz="2400" dirty="0" smtClean="0"/>
              <a:t>Studies indicate population at risk for non-completion</a:t>
            </a:r>
            <a:r>
              <a:rPr lang="en-US" sz="2400" baseline="30000" dirty="0" smtClean="0"/>
              <a:t>3,4</a:t>
            </a:r>
          </a:p>
          <a:p>
            <a:r>
              <a:rPr lang="en-US" sz="2400" dirty="0" smtClean="0"/>
              <a:t>Enrollment is just the beginning!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sp>
        <p:nvSpPr>
          <p:cNvPr id="4" name="Up Arrow 3"/>
          <p:cNvSpPr/>
          <p:nvPr/>
        </p:nvSpPr>
        <p:spPr>
          <a:xfrm>
            <a:off x="6705600" y="1990493"/>
            <a:ext cx="1464931" cy="227670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Study Overview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Tinto’s Integration Theory</a:t>
            </a:r>
            <a:r>
              <a:rPr lang="en-US" sz="2400" baseline="30000" dirty="0" smtClean="0"/>
              <a:t>5,6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6705600" cy="3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Study Overview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Nontraditional </a:t>
            </a:r>
            <a:r>
              <a:rPr lang="en-US" sz="2000" b="1" dirty="0"/>
              <a:t>student: </a:t>
            </a:r>
            <a:r>
              <a:rPr lang="en-US" sz="2000" dirty="0"/>
              <a:t>Students who have one or more of the following </a:t>
            </a:r>
            <a:r>
              <a:rPr lang="en-US" sz="2000" dirty="0" smtClean="0"/>
              <a:t>characteristics: delayed </a:t>
            </a:r>
            <a:r>
              <a:rPr lang="en-US" sz="2000" dirty="0"/>
              <a:t>enrollment, part-time enrollment, full-time employment, financially independent, </a:t>
            </a:r>
            <a:r>
              <a:rPr lang="en-US" sz="2000" dirty="0" smtClean="0"/>
              <a:t>and family </a:t>
            </a:r>
            <a:r>
              <a:rPr lang="en-US" sz="2000" dirty="0"/>
              <a:t>commitments (NCES, </a:t>
            </a:r>
            <a:r>
              <a:rPr lang="en-US" sz="2000" dirty="0" smtClean="0"/>
              <a:t>2002).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3502199"/>
            <a:ext cx="3124200" cy="2060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the purpose of this study, nontraditional is specifically defined as age 25 and over or age 18-24 (married and/or with dependents).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44472" y="3502198"/>
            <a:ext cx="3124200" cy="2060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4-year, public, research institution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Mixed Methods: Survey and Focus Groups</a:t>
            </a:r>
          </a:p>
        </p:txBody>
      </p:sp>
    </p:spTree>
    <p:extLst>
      <p:ext uri="{BB962C8B-B14F-4D97-AF65-F5344CB8AC3E}">
        <p14:creationId xmlns:p14="http://schemas.microsoft.com/office/powerpoint/2010/main" val="14215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Meeting the Adult Learners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3" y="1600200"/>
            <a:ext cx="7399474" cy="4525963"/>
          </a:xfrm>
        </p:spPr>
      </p:pic>
    </p:spTree>
    <p:extLst>
      <p:ext uri="{BB962C8B-B14F-4D97-AF65-F5344CB8AC3E}">
        <p14:creationId xmlns:p14="http://schemas.microsoft.com/office/powerpoint/2010/main" val="513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Themes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96" y="2590799"/>
            <a:ext cx="5484368" cy="28194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289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Tinto’s model served as broad theoretical categories to guide thematic placement.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Thematic categories and sub-themes derived from verbatim transcription of focus group interviews.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Constant comparison analysis used to code passages and compare codes for categorization.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6836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Transitions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85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Student Entry Characteristics</a:t>
            </a:r>
          </a:p>
          <a:p>
            <a:pPr lvl="1"/>
            <a:r>
              <a:rPr lang="en-US" sz="1800" dirty="0" smtClean="0"/>
              <a:t>Some college, no degree</a:t>
            </a:r>
          </a:p>
          <a:p>
            <a:pPr lvl="1"/>
            <a:r>
              <a:rPr lang="en-US" sz="1800" dirty="0" smtClean="0"/>
              <a:t>Purposeful, intentional decision to return to college (here for a purpose)</a:t>
            </a:r>
          </a:p>
          <a:p>
            <a:pPr lvl="1"/>
            <a:r>
              <a:rPr lang="en-US" sz="1800" dirty="0" smtClean="0"/>
              <a:t>Very different than Tinto’s model which identifies race, gender, GPA, etc. as significant predictors of traditional student persistence.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Initial Commitment to Educational Goal</a:t>
            </a:r>
          </a:p>
          <a:p>
            <a:pPr lvl="1"/>
            <a:r>
              <a:rPr lang="en-US" sz="1800" dirty="0" smtClean="0"/>
              <a:t>Determined to finish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Initial Commitment to Institution</a:t>
            </a:r>
          </a:p>
          <a:p>
            <a:pPr lvl="1"/>
            <a:r>
              <a:rPr lang="en-US" sz="1800" dirty="0" smtClean="0"/>
              <a:t>Primary reasons for institutional choice</a:t>
            </a:r>
          </a:p>
          <a:p>
            <a:pPr lvl="2"/>
            <a:r>
              <a:rPr lang="en-US" sz="1400" dirty="0" smtClean="0"/>
              <a:t>Location (Place bound)</a:t>
            </a:r>
          </a:p>
          <a:p>
            <a:pPr lvl="2"/>
            <a:r>
              <a:rPr lang="en-US" sz="1400" dirty="0" smtClean="0"/>
              <a:t>Support Services</a:t>
            </a:r>
          </a:p>
          <a:p>
            <a:pPr marL="914400" lvl="2" indent="0">
              <a:buNone/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129"/>
            <a:ext cx="1464931" cy="140633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632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/>
              <a:t>A Walk in Their Shoes: One Size Does Not Fit All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13777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1398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A Walk in Their Shoes</vt:lpstr>
      <vt:lpstr>Education B.S. Business Administration M.S. Education: Workforce Education and Development Ph.D. Education: Workforce Education and Development  Professional Experiences Assistant Dean of Students: Adult, Veteran, and Family Services Provost Assessment Fellow Coordinator, Non-Traditional Student Services Trainer: John A. Logan College Center for Business and Industry Business Owner  Publications Telling a Compelling Story with DATA: Assessment of Adult Learner Programs Academic and Social Integration of Nontraditional Students Devalued, Misunderstood, and Marginalized: Adult Student Experiences Cutting Edge Technology in the Learning Environment The Adult Learner Focused Institution: A Review of Midwestern Institutions Partnering Industry and Education for Curricular Enhancement Adult Education: Motivation and Recruitment of Working Adults in the Pursuit of Higher Ed  Post-Traditional Student  Returned to college in mid-30s to complete bachelor’s degree.  </vt:lpstr>
      <vt:lpstr>AGENDA</vt:lpstr>
      <vt:lpstr>     Background</vt:lpstr>
      <vt:lpstr>     Study Overview</vt:lpstr>
      <vt:lpstr>     Study Overview</vt:lpstr>
      <vt:lpstr>  Meeting the Adult Learners</vt:lpstr>
      <vt:lpstr>            Themes</vt:lpstr>
      <vt:lpstr>        Transitions</vt:lpstr>
      <vt:lpstr>     Early Successes</vt:lpstr>
      <vt:lpstr> Acceptance</vt:lpstr>
      <vt:lpstr>    Belonging is Academic</vt:lpstr>
      <vt:lpstr> Developing Student Identity</vt:lpstr>
      <vt:lpstr>    Persistence Factor</vt:lpstr>
      <vt:lpstr>   Persistence Factor</vt:lpstr>
      <vt:lpstr>     Implications</vt:lpstr>
      <vt:lpstr>   Recommendations for Practice</vt:lpstr>
      <vt:lpstr>   Questions and Discussion</vt:lpstr>
      <vt:lpstr> References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 Nelson</cp:lastModifiedBy>
  <cp:revision>39</cp:revision>
  <cp:lastPrinted>2014-06-17T18:32:00Z</cp:lastPrinted>
  <dcterms:created xsi:type="dcterms:W3CDTF">2013-05-22T15:51:51Z</dcterms:created>
  <dcterms:modified xsi:type="dcterms:W3CDTF">2016-07-23T00:10:04Z</dcterms:modified>
</cp:coreProperties>
</file>